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8" r:id="rId4"/>
    <p:sldId id="263" r:id="rId5"/>
    <p:sldId id="802" r:id="rId6"/>
    <p:sldId id="803" r:id="rId7"/>
    <p:sldId id="804" r:id="rId8"/>
    <p:sldId id="806" r:id="rId9"/>
    <p:sldId id="805" r:id="rId10"/>
    <p:sldId id="807" r:id="rId11"/>
    <p:sldId id="808" r:id="rId12"/>
    <p:sldId id="809" r:id="rId13"/>
    <p:sldId id="810" r:id="rId14"/>
    <p:sldId id="811" r:id="rId15"/>
    <p:sldId id="812" r:id="rId16"/>
    <p:sldId id="813" r:id="rId17"/>
    <p:sldId id="814" r:id="rId18"/>
    <p:sldId id="815" r:id="rId19"/>
    <p:sldId id="816" r:id="rId20"/>
    <p:sldId id="689" r:id="rId21"/>
    <p:sldId id="691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828" r:id="rId34"/>
    <p:sldId id="717" r:id="rId35"/>
    <p:sldId id="829" r:id="rId36"/>
    <p:sldId id="698" r:id="rId37"/>
    <p:sldId id="830" r:id="rId38"/>
    <p:sldId id="831" r:id="rId39"/>
    <p:sldId id="832" r:id="rId40"/>
    <p:sldId id="833" r:id="rId41"/>
    <p:sldId id="834" r:id="rId42"/>
    <p:sldId id="835" r:id="rId43"/>
    <p:sldId id="836" r:id="rId44"/>
    <p:sldId id="718" r:id="rId45"/>
    <p:sldId id="700" r:id="rId46"/>
    <p:sldId id="837" r:id="rId47"/>
    <p:sldId id="838" r:id="rId48"/>
    <p:sldId id="839" r:id="rId49"/>
    <p:sldId id="840" r:id="rId50"/>
    <p:sldId id="841" r:id="rId51"/>
    <p:sldId id="842" r:id="rId52"/>
    <p:sldId id="719" r:id="rId53"/>
    <p:sldId id="701" r:id="rId54"/>
    <p:sldId id="843" r:id="rId55"/>
    <p:sldId id="844" r:id="rId56"/>
    <p:sldId id="845" r:id="rId57"/>
    <p:sldId id="846" r:id="rId58"/>
    <p:sldId id="847" r:id="rId59"/>
    <p:sldId id="848" r:id="rId60"/>
    <p:sldId id="849" r:id="rId61"/>
    <p:sldId id="850" r:id="rId62"/>
    <p:sldId id="851" r:id="rId63"/>
    <p:sldId id="852" r:id="rId64"/>
    <p:sldId id="853" r:id="rId65"/>
    <p:sldId id="854" r:id="rId6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3840">
          <p15:clr>
            <a:srgbClr val="A4A3A4"/>
          </p15:clr>
        </p15:guide>
        <p15:guide id="3" pos="7274">
          <p15:clr>
            <a:srgbClr val="A4A3A4"/>
          </p15:clr>
        </p15:guide>
        <p15:guide id="4" pos="3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4" autoAdjust="0"/>
    <p:restoredTop sz="94660"/>
  </p:normalViewPr>
  <p:slideViewPr>
    <p:cSldViewPr>
      <p:cViewPr varScale="1">
        <p:scale>
          <a:sx n="64" d="100"/>
          <a:sy n="64" d="100"/>
        </p:scale>
        <p:origin x="786" y="66"/>
      </p:cViewPr>
      <p:guideLst>
        <p:guide orient="horz" pos="2130"/>
        <p:guide pos="3840"/>
        <p:guide pos="7274"/>
        <p:guide pos="36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86687"/>
            <a:ext cx="3655808" cy="369524"/>
          </a:xfrm>
        </p:spPr>
        <p:txBody>
          <a:bodyPr/>
          <a:lstStyle>
            <a:lvl1pPr algn="l">
              <a:defRPr sz="2135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481684" y="172512"/>
            <a:ext cx="648675" cy="648672"/>
          </a:xfrm>
          <a:prstGeom prst="ellipse">
            <a:avLst/>
          </a:prstGeom>
          <a:gradFill flip="none" rotWithShape="1">
            <a:gsLst>
              <a:gs pos="55000">
                <a:srgbClr val="E7E7E7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</a:ln>
          <a:effectLst>
            <a:outerShdw blurRad="203200" dist="88900" dir="8100000" sx="102000" sy="102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334856" y="697044"/>
            <a:ext cx="9900411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 userDrawn="1"/>
        </p:nvSpPr>
        <p:spPr>
          <a:xfrm>
            <a:off x="11351187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508349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65512" y="646644"/>
            <a:ext cx="100800" cy="100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5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2" y="432893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432893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50000">
              <a:srgbClr val="ECECEC"/>
            </a:gs>
            <a:gs pos="0">
              <a:srgbClr val="E2E2E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34946" y="3836915"/>
            <a:ext cx="9703060" cy="548245"/>
            <a:chOff x="898376" y="3075806"/>
            <a:chExt cx="7277295" cy="411184"/>
          </a:xfrm>
        </p:grpSpPr>
        <p:sp>
          <p:nvSpPr>
            <p:cNvPr id="15" name="五边形 14"/>
            <p:cNvSpPr/>
            <p:nvPr/>
          </p:nvSpPr>
          <p:spPr>
            <a:xfrm>
              <a:off x="3603672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五边形 18"/>
            <p:cNvSpPr/>
            <p:nvPr/>
          </p:nvSpPr>
          <p:spPr>
            <a:xfrm flipH="1">
              <a:off x="898376" y="3075806"/>
              <a:ext cx="4571999" cy="41118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7"/>
          <p:cNvSpPr>
            <a:spLocks noChangeArrowheads="1"/>
          </p:cNvSpPr>
          <p:nvPr/>
        </p:nvSpPr>
        <p:spPr bwMode="auto">
          <a:xfrm>
            <a:off x="4277360" y="6165691"/>
            <a:ext cx="357553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爱前端 专注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HTML5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 匠心品质 口碑教育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311691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16213" y="6309320"/>
            <a:ext cx="814387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2903269" y="3885336"/>
            <a:ext cx="6304668" cy="4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935">
                <a:solidFill>
                  <a:schemeClr val="bg1"/>
                </a:solidFill>
                <a:latin typeface="Swis721 Lt BT" pitchFamily="34" charset="0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讲师姓名</a:t>
            </a:r>
            <a:endParaRPr lang="zh-CN" sz="2935" dirty="0">
              <a:solidFill>
                <a:schemeClr val="bg1"/>
              </a:solidFill>
              <a:latin typeface="Swis721 Lt BT" pitchFamily="34" charset="0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114935" y="1156345"/>
            <a:ext cx="12192000" cy="162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《jQuery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Ajax</a:t>
            </a:r>
            <a:r>
              <a:rPr lang="zh-CN" altLang="en-US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实战教程</a:t>
            </a:r>
            <a:r>
              <a:rPr lang="en-US" altLang="zh-CN" sz="44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</a:t>
            </a: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sz="4800" b="1" spc="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第6章 常见运动特效开发</a:t>
            </a:r>
          </a:p>
        </p:txBody>
      </p:sp>
      <p:sp>
        <p:nvSpPr>
          <p:cNvPr id="26" name="五边形 25"/>
          <p:cNvSpPr/>
          <p:nvPr/>
        </p:nvSpPr>
        <p:spPr>
          <a:xfrm flipH="1">
            <a:off x="10931750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-9525" y="3836915"/>
            <a:ext cx="1250725" cy="54824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3782524" y="5053297"/>
            <a:ext cx="462695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</a:t>
            </a: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" y="121920"/>
            <a:ext cx="213360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06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6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6"/>
                            </p:stCondLst>
                            <p:childTnLst>
                              <p:par>
                                <p:cTn id="2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56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56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6"/>
                            </p:stCondLst>
                            <p:childTnLst>
                              <p:par>
                                <p:cTn id="4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 bldLvl="0" animBg="1"/>
      <p:bldP spid="27" grpId="0" bldLvl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图片周而复始轮播问题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7696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改进代码如下：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0" y="1597025"/>
            <a:ext cx="6483350" cy="494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图片周而复始轮播问题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33425" y="1313815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如图所示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3173095"/>
            <a:ext cx="10347325" cy="2061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-无缝轮播的实现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升级代码如下：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485" y="1517015"/>
            <a:ext cx="6939915" cy="503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-无缝轮播的实现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1346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代码中利用了animate()函数的回调函数功能，回调函数会当运动结束时触发</a:t>
            </a: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。</a:t>
            </a:r>
          </a:p>
          <a:p>
            <a:pPr marL="0" indent="0">
              <a:lnSpc>
                <a:spcPct val="170000"/>
              </a:lnSpc>
            </a:pPr>
            <a:r>
              <a:rPr lang="zh-CN" sz="2400" b="0">
                <a:latin typeface="Consolas" panose="020B0609020204030204" charset="0"/>
                <a:ea typeface="宋体" panose="02010600030101010101" pitchFamily="2" charset="-122"/>
              </a:rPr>
              <a:t>整个效果非常流畅：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2787650"/>
            <a:ext cx="9761855" cy="280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-左按钮的事件监听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右按钮是“先移动再瞬移”而左按钮是“先瞬移再移动”。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590040"/>
            <a:ext cx="8996045" cy="42887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6217920"/>
            <a:ext cx="10135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和右按钮不同的是，信号量的判断没有放在回调函数中左按钮是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“先判断瞬移再运动”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小圆点的事件监听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65" y="1590040"/>
            <a:ext cx="6448425" cy="1485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295" y="3229610"/>
            <a:ext cx="1047623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查看此时程序运行效果，小圆点已经可以被点击，图片会进行向左向右移动，如图所示。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01" name="图片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05" y="3628390"/>
            <a:ext cx="5656580" cy="307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自动轮播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将代码改进如下：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842770"/>
            <a:ext cx="5160010" cy="3912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50" y="1741170"/>
            <a:ext cx="6264910" cy="4116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防止动画积累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右按钮的代码要改进如下：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05" y="1590040"/>
            <a:ext cx="7298055" cy="48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1220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跑马灯轮播的完整JavaScript代码如下：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464310"/>
            <a:ext cx="5775960" cy="5024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575" y="1464310"/>
            <a:ext cx="5603240" cy="4968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729615"/>
            <a:ext cx="11504930" cy="718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跑马灯轮播的完整JavaScript代码如下：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85" y="1382395"/>
            <a:ext cx="7702550" cy="5262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37"/>
          <p:cNvSpPr/>
          <p:nvPr/>
        </p:nvSpPr>
        <p:spPr>
          <a:xfrm flipH="1">
            <a:off x="3564809" y="3993282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五边形 37"/>
          <p:cNvSpPr/>
          <p:nvPr/>
        </p:nvSpPr>
        <p:spPr>
          <a:xfrm flipH="1">
            <a:off x="3564809" y="3259222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0" name="五边形 37"/>
          <p:cNvSpPr/>
          <p:nvPr/>
        </p:nvSpPr>
        <p:spPr>
          <a:xfrm flipH="1">
            <a:off x="3564809" y="2525162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1" name="五边形 37"/>
          <p:cNvSpPr/>
          <p:nvPr/>
        </p:nvSpPr>
        <p:spPr>
          <a:xfrm flipH="1">
            <a:off x="3564809" y="1791102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grpSp>
        <p:nvGrpSpPr>
          <p:cNvPr id="8" name="组合 7"/>
          <p:cNvGrpSpPr/>
          <p:nvPr/>
        </p:nvGrpSpPr>
        <p:grpSpPr>
          <a:xfrm>
            <a:off x="0" y="2787650"/>
            <a:ext cx="3375660" cy="1264285"/>
            <a:chOff x="0" y="2090868"/>
            <a:chExt cx="4067944" cy="961765"/>
          </a:xfrm>
        </p:grpSpPr>
        <p:sp>
          <p:nvSpPr>
            <p:cNvPr id="2" name="五边形 1"/>
            <p:cNvSpPr/>
            <p:nvPr/>
          </p:nvSpPr>
          <p:spPr>
            <a:xfrm>
              <a:off x="0" y="2090868"/>
              <a:ext cx="4067944" cy="961765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6893" y="2413307"/>
              <a:ext cx="1983832" cy="2806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27057" y="2221239"/>
              <a:ext cx="650659" cy="38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66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sp>
        <p:nvSpPr>
          <p:cNvPr id="31" name="文本框 9"/>
          <p:cNvSpPr txBox="1"/>
          <p:nvPr/>
        </p:nvSpPr>
        <p:spPr>
          <a:xfrm>
            <a:off x="3839764" y="1916832"/>
            <a:ext cx="295465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实战案例：跑马灯轮播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260985" cy="6762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8905"/>
            <a:ext cx="2326640" cy="602615"/>
          </a:xfrm>
          <a:prstGeom prst="rect">
            <a:avLst/>
          </a:prstGeom>
        </p:spPr>
      </p:pic>
      <p:sp>
        <p:nvSpPr>
          <p:cNvPr id="58" name="文本框 9"/>
          <p:cNvSpPr txBox="1"/>
          <p:nvPr/>
        </p:nvSpPr>
        <p:spPr>
          <a:xfrm>
            <a:off x="3839764" y="2620412"/>
            <a:ext cx="38461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6.2 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实战案例：呼吸轮播</a:t>
            </a:r>
          </a:p>
        </p:txBody>
      </p:sp>
      <p:sp>
        <p:nvSpPr>
          <p:cNvPr id="60" name="文本框 9"/>
          <p:cNvSpPr txBox="1"/>
          <p:nvPr/>
        </p:nvSpPr>
        <p:spPr>
          <a:xfrm>
            <a:off x="3839764" y="3384952"/>
            <a:ext cx="387413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.3 实战案例：带有缩略图的呼吸轮播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3806109" y="4119012"/>
            <a:ext cx="384683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6.4 实战案例：手风琴特效 </a:t>
            </a:r>
          </a:p>
        </p:txBody>
      </p:sp>
      <p:sp>
        <p:nvSpPr>
          <p:cNvPr id="67" name="五边形 37"/>
          <p:cNvSpPr/>
          <p:nvPr/>
        </p:nvSpPr>
        <p:spPr>
          <a:xfrm flipH="1">
            <a:off x="3564809" y="4727342"/>
            <a:ext cx="4328795" cy="528320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5" name="文本框 9"/>
          <p:cNvSpPr txBox="1"/>
          <p:nvPr/>
        </p:nvSpPr>
        <p:spPr>
          <a:xfrm>
            <a:off x="3839764" y="4853072"/>
            <a:ext cx="364236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6.5 实战案例：异形滚动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11" grpId="0" bldLvl="0" animBg="1"/>
      <p:bldP spid="31" grpId="0"/>
      <p:bldP spid="58" grpId="0"/>
      <p:bldP spid="60" grpId="0"/>
      <p:bldP spid="62" grpId="0"/>
      <p:bldP spid="67" grpId="0" bldLvl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6.2 实战案例：呼吸轮播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90295"/>
            <a:ext cx="112788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呼吸轮播也称“交叉淡入淡出轮播”，是网页中常见的动画轮播形式。在呼吸轮播中，新老图片通过同时淡出、淡入的动画进行切换，如图所示。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505" y="2653030"/>
            <a:ext cx="9700260" cy="192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90295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HTML代码如下：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35" y="1242060"/>
            <a:ext cx="4177665" cy="5196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085" y="1974215"/>
            <a:ext cx="5060315" cy="340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90295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书写CSS如下：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85" y="1090295"/>
            <a:ext cx="3422015" cy="5428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095" y="1083945"/>
            <a:ext cx="3949700" cy="556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91059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书写CSS如下：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60" y="1463675"/>
            <a:ext cx="5055870" cy="526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090295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布局完成，页面效果如图所示。</a:t>
            </a:r>
          </a:p>
        </p:txBody>
      </p:sp>
      <p:pic>
        <p:nvPicPr>
          <p:cNvPr id="81" name="图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049145"/>
            <a:ext cx="8286750" cy="333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130810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信号量改变之前的图片就是老图片，信号量改变之后的图片就是新图片，如图所示。</a:t>
            </a:r>
          </a:p>
        </p:txBody>
      </p:sp>
      <p:pic>
        <p:nvPicPr>
          <p:cNvPr id="84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3191510"/>
            <a:ext cx="10402570" cy="127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84455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可以写出右按钮的监听代码：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1463675"/>
            <a:ext cx="6511925" cy="516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图片周而复始的实现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530" y="910590"/>
            <a:ext cx="11278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为了让图片显示到最后一张，能够周而复始地重新显示0号图片，验收信号量即可：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85" y="1722755"/>
            <a:ext cx="7202805" cy="4026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图片周而复始的实现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363980"/>
            <a:ext cx="114954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最后一张图片已经可以呼吸过渡到0号图片了，如图所示。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2860675"/>
            <a:ext cx="9403715" cy="1873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72665" y="300228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6.1 实战案例：跑马灯轮播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小圆点的事件监听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35" y="1052830"/>
            <a:ext cx="114954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小圆点的代码如下：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15" y="2141855"/>
            <a:ext cx="8640445" cy="34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6.2 实战案例：呼吸轮播 - 小圆点的事件监听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235" y="1052830"/>
            <a:ext cx="114954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400" b="0">
                <a:latin typeface="Consolas" panose="020B0609020204030204" charset="0"/>
                <a:ea typeface="宋体" panose="02010600030101010101" pitchFamily="2" charset="-122"/>
              </a:rPr>
              <a:t>点击任意小圆点，图片可以顺利实现呼吸切换，如图所示。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" y="2609850"/>
            <a:ext cx="10754360" cy="210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6.2 实战案例：呼吸轮播 - </a:t>
            </a:r>
            <a:r>
              <a:rPr lang="zh-CN" altLang="en-US" sz="2800" cap="none">
                <a:solidFill>
                  <a:schemeClr val="tx1"/>
                </a:solidFill>
                <a:uFillTx/>
              </a:rPr>
              <a:t>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065" y="800100"/>
            <a:ext cx="114954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呼吸轮播的完整JavaScript代码如下：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75" y="1353185"/>
            <a:ext cx="6628765" cy="540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852785" cy="504190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6.2 实战案例：呼吸轮播 - </a:t>
            </a:r>
            <a:r>
              <a:rPr lang="zh-CN" altLang="en-US" sz="2800" cap="none">
                <a:solidFill>
                  <a:schemeClr val="tx1"/>
                </a:solidFill>
                <a:uFillTx/>
              </a:rPr>
              <a:t>完整代码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140" y="1111885"/>
            <a:ext cx="1149540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呼吸轮播的完整JavaScript代码如下：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20" y="1012825"/>
            <a:ext cx="5480685" cy="3313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520" y="4451985"/>
            <a:ext cx="5445125" cy="2318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1705" y="2788285"/>
            <a:ext cx="7768590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6.3 实战案例：带有缩略图的呼吸轮播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特效业务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80200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呼吸轮播由两部分组成：进行呼吸切换的大图和可以水平滚动的小图，如图所示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979930"/>
            <a:ext cx="9924415" cy="2897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原理模型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如图所示。</a:t>
            </a:r>
          </a:p>
        </p:txBody>
      </p:sp>
      <p:pic>
        <p:nvPicPr>
          <p:cNvPr id="122" name="图片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10" y="1623695"/>
            <a:ext cx="8115300" cy="2392045"/>
          </a:xfrm>
          <a:prstGeom prst="rect">
            <a:avLst/>
          </a:prstGeom>
        </p:spPr>
      </p:pic>
      <p:pic>
        <p:nvPicPr>
          <p:cNvPr id="123" name="图片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4179570"/>
            <a:ext cx="8154035" cy="2344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HTML的书写：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05" y="1181735"/>
            <a:ext cx="5436870" cy="541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HTML的书写：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0" y="936625"/>
            <a:ext cx="6142990" cy="574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进行CSS代码的书写：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" y="1413510"/>
            <a:ext cx="3362960" cy="5006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185" y="1431925"/>
            <a:ext cx="8265795" cy="4987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87680" y="114427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HTML代码如下：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555" y="1607185"/>
            <a:ext cx="6364605" cy="513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进行CSS代码的书写：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30" y="1489710"/>
            <a:ext cx="4394200" cy="4827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65" y="1489710"/>
            <a:ext cx="4805045" cy="475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完整JavaScript代码如下：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489710"/>
            <a:ext cx="6313170" cy="508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完整JavaScript代码如下：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05" y="1489710"/>
            <a:ext cx="5846445" cy="5071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415925"/>
            <a:ext cx="9330690" cy="702945"/>
          </a:xfrm>
        </p:spPr>
        <p:txBody>
          <a:bodyPr/>
          <a:lstStyle/>
          <a:p>
            <a:r>
              <a:rPr lang="en-US" sz="2800" cap="none">
                <a:solidFill>
                  <a:schemeClr val="tx1"/>
                </a:solidFill>
                <a:uFillTx/>
              </a:rPr>
              <a:t>6</a:t>
            </a:r>
            <a:r>
              <a:rPr sz="2800" cap="none">
                <a:solidFill>
                  <a:schemeClr val="tx1"/>
                </a:solidFill>
                <a:uFillTx/>
              </a:rPr>
              <a:t>.3 实战案例：带有缩略图的呼吸轮播 </a:t>
            </a:r>
            <a:r>
              <a:rPr lang="en-US" sz="2800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936625"/>
            <a:ext cx="10172700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完整JavaScript代码如下：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" y="1760855"/>
            <a:ext cx="10922635" cy="400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212340" y="300228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6.4 实战案例：手风琴特效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特效原理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956310"/>
            <a:ext cx="1156462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指多张图片依次压盖在一起，鼠标指针触碰到任何一张图片时，这个图片会“展开”完整显示，而其他图片会分别向左右两侧“退让”，如图所示。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45" y="2524125"/>
            <a:ext cx="9525635" cy="243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特效原理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956310"/>
            <a:ext cx="1156462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指多张图片依次压盖在一起，鼠标指针触碰到任何一张图片时，这个图片会“展开”完整显示，而其他图片会分别向左右两侧“退让”，如图所示。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45" y="1923415"/>
            <a:ext cx="8142605" cy="2079625"/>
          </a:xfrm>
          <a:prstGeom prst="rect">
            <a:avLst/>
          </a:prstGeom>
        </p:spPr>
      </p:pic>
      <p:pic>
        <p:nvPicPr>
          <p:cNvPr id="130" name="图片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175" y="4196080"/>
            <a:ext cx="5144135" cy="2548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956310"/>
            <a:ext cx="1156462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书写HTML代码：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25" y="1202055"/>
            <a:ext cx="6544945" cy="546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956310"/>
            <a:ext cx="1156462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书写CSS代码：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75" y="1319530"/>
            <a:ext cx="3131820" cy="537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505" y="1271270"/>
            <a:ext cx="2784475" cy="546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109345"/>
            <a:ext cx="1156462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132" name="图片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256155"/>
            <a:ext cx="9302115" cy="320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87680" y="114427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完整CSS代码如下：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55" y="1249680"/>
            <a:ext cx="3555365" cy="5396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985" y="1249680"/>
            <a:ext cx="3503295" cy="5380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109345"/>
            <a:ext cx="1156462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代码：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5" y="1364615"/>
            <a:ext cx="7993380" cy="494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1087735" cy="70294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6.4 </a:t>
            </a:r>
            <a:r>
              <a:rPr cap="none">
                <a:solidFill>
                  <a:schemeClr val="tx1"/>
                </a:solidFill>
                <a:uFillTx/>
              </a:rPr>
              <a:t>实战案例：手风琴特效 </a:t>
            </a:r>
            <a:r>
              <a:rPr lang="en-US" cap="none">
                <a:solidFill>
                  <a:schemeClr val="tx1"/>
                </a:solidFill>
                <a:uFillTx/>
              </a:rPr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295" y="1109345"/>
            <a:ext cx="1156462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</a:pPr>
            <a:r>
              <a:rPr lang="zh-CN" sz="2000">
                <a:latin typeface="Consolas" panose="020B0609020204030204" charset="0"/>
                <a:ea typeface="宋体" panose="02010600030101010101" pitchFamily="2" charset="-122"/>
              </a:rPr>
              <a:t>代码：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1483360"/>
            <a:ext cx="7081520" cy="5252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9"/>
          <p:cNvSpPr txBox="1"/>
          <p:nvPr/>
        </p:nvSpPr>
        <p:spPr>
          <a:xfrm>
            <a:off x="2150110" y="3059430"/>
            <a:ext cx="776795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6.5 实战案例：异形滚动</a:t>
            </a:r>
          </a:p>
        </p:txBody>
      </p:sp>
      <p:sp>
        <p:nvSpPr>
          <p:cNvPr id="44" name="五边形 43"/>
          <p:cNvSpPr/>
          <p:nvPr/>
        </p:nvSpPr>
        <p:spPr>
          <a:xfrm>
            <a:off x="0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H="1">
            <a:off x="1470864" y="1625600"/>
            <a:ext cx="9250272" cy="3606800"/>
          </a:xfrm>
          <a:custGeom>
            <a:avLst/>
            <a:gdLst>
              <a:gd name="connsiteX0" fmla="*/ 6734601 w 8365511"/>
              <a:gd name="connsiteY0" fmla="*/ 0 h 3261820"/>
              <a:gd name="connsiteX1" fmla="*/ 6440954 w 8365511"/>
              <a:gd name="connsiteY1" fmla="*/ 0 h 3261820"/>
              <a:gd name="connsiteX2" fmla="*/ 1924557 w 8365511"/>
              <a:gd name="connsiteY2" fmla="*/ 0 h 3261820"/>
              <a:gd name="connsiteX3" fmla="*/ 1630910 w 8365511"/>
              <a:gd name="connsiteY3" fmla="*/ 0 h 3261820"/>
              <a:gd name="connsiteX4" fmla="*/ 0 w 8365511"/>
              <a:gd name="connsiteY4" fmla="*/ 1630910 h 3261820"/>
              <a:gd name="connsiteX5" fmla="*/ 1630910 w 8365511"/>
              <a:gd name="connsiteY5" fmla="*/ 3261820 h 3261820"/>
              <a:gd name="connsiteX6" fmla="*/ 1924557 w 8365511"/>
              <a:gd name="connsiteY6" fmla="*/ 3261820 h 3261820"/>
              <a:gd name="connsiteX7" fmla="*/ 6440954 w 8365511"/>
              <a:gd name="connsiteY7" fmla="*/ 3261820 h 3261820"/>
              <a:gd name="connsiteX8" fmla="*/ 6734601 w 8365511"/>
              <a:gd name="connsiteY8" fmla="*/ 3261820 h 3261820"/>
              <a:gd name="connsiteX9" fmla="*/ 8365511 w 8365511"/>
              <a:gd name="connsiteY9" fmla="*/ 1630910 h 32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65511" h="3261820">
                <a:moveTo>
                  <a:pt x="6734601" y="0"/>
                </a:moveTo>
                <a:lnTo>
                  <a:pt x="6440954" y="0"/>
                </a:lnTo>
                <a:lnTo>
                  <a:pt x="1924557" y="0"/>
                </a:lnTo>
                <a:lnTo>
                  <a:pt x="1630910" y="0"/>
                </a:lnTo>
                <a:lnTo>
                  <a:pt x="0" y="1630910"/>
                </a:lnTo>
                <a:lnTo>
                  <a:pt x="1630910" y="3261820"/>
                </a:lnTo>
                <a:lnTo>
                  <a:pt x="1924557" y="3261820"/>
                </a:lnTo>
                <a:lnTo>
                  <a:pt x="6440954" y="3261820"/>
                </a:lnTo>
                <a:lnTo>
                  <a:pt x="6734601" y="3261820"/>
                </a:lnTo>
                <a:lnTo>
                  <a:pt x="8365511" y="1630910"/>
                </a:ln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1677131" y="1756372"/>
            <a:ext cx="8837738" cy="3345256"/>
          </a:xfrm>
          <a:custGeom>
            <a:avLst/>
            <a:gdLst>
              <a:gd name="connsiteX0" fmla="*/ 7135510 w 8801228"/>
              <a:gd name="connsiteY0" fmla="*/ 0 h 3331436"/>
              <a:gd name="connsiteX1" fmla="*/ 6878335 w 8801228"/>
              <a:gd name="connsiteY1" fmla="*/ 0 h 3331436"/>
              <a:gd name="connsiteX2" fmla="*/ 6835596 w 8801228"/>
              <a:gd name="connsiteY2" fmla="*/ 0 h 3331436"/>
              <a:gd name="connsiteX3" fmla="*/ 6578421 w 8801228"/>
              <a:gd name="connsiteY3" fmla="*/ 0 h 3331436"/>
              <a:gd name="connsiteX4" fmla="*/ 2222807 w 8801228"/>
              <a:gd name="connsiteY4" fmla="*/ 0 h 3331436"/>
              <a:gd name="connsiteX5" fmla="*/ 1965632 w 8801228"/>
              <a:gd name="connsiteY5" fmla="*/ 0 h 3331436"/>
              <a:gd name="connsiteX6" fmla="*/ 1922893 w 8801228"/>
              <a:gd name="connsiteY6" fmla="*/ 0 h 3331436"/>
              <a:gd name="connsiteX7" fmla="*/ 1665718 w 8801228"/>
              <a:gd name="connsiteY7" fmla="*/ 0 h 3331436"/>
              <a:gd name="connsiteX8" fmla="*/ 0 w 8801228"/>
              <a:gd name="connsiteY8" fmla="*/ 1665718 h 3331436"/>
              <a:gd name="connsiteX9" fmla="*/ 1665718 w 8801228"/>
              <a:gd name="connsiteY9" fmla="*/ 3331436 h 3331436"/>
              <a:gd name="connsiteX10" fmla="*/ 1922893 w 8801228"/>
              <a:gd name="connsiteY10" fmla="*/ 3331436 h 3331436"/>
              <a:gd name="connsiteX11" fmla="*/ 1965632 w 8801228"/>
              <a:gd name="connsiteY11" fmla="*/ 3331436 h 3331436"/>
              <a:gd name="connsiteX12" fmla="*/ 2222807 w 8801228"/>
              <a:gd name="connsiteY12" fmla="*/ 3331436 h 3331436"/>
              <a:gd name="connsiteX13" fmla="*/ 6578421 w 8801228"/>
              <a:gd name="connsiteY13" fmla="*/ 3331436 h 3331436"/>
              <a:gd name="connsiteX14" fmla="*/ 6835596 w 8801228"/>
              <a:gd name="connsiteY14" fmla="*/ 3331436 h 3331436"/>
              <a:gd name="connsiteX15" fmla="*/ 6878335 w 8801228"/>
              <a:gd name="connsiteY15" fmla="*/ 3331436 h 3331436"/>
              <a:gd name="connsiteX16" fmla="*/ 7135510 w 8801228"/>
              <a:gd name="connsiteY16" fmla="*/ 3331436 h 3331436"/>
              <a:gd name="connsiteX17" fmla="*/ 8801228 w 8801228"/>
              <a:gd name="connsiteY17" fmla="*/ 1665718 h 333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01228" h="3331436">
                <a:moveTo>
                  <a:pt x="7135510" y="0"/>
                </a:moveTo>
                <a:lnTo>
                  <a:pt x="6878335" y="0"/>
                </a:lnTo>
                <a:lnTo>
                  <a:pt x="6835596" y="0"/>
                </a:lnTo>
                <a:lnTo>
                  <a:pt x="6578421" y="0"/>
                </a:lnTo>
                <a:lnTo>
                  <a:pt x="2222807" y="0"/>
                </a:lnTo>
                <a:lnTo>
                  <a:pt x="1965632" y="0"/>
                </a:lnTo>
                <a:lnTo>
                  <a:pt x="1922893" y="0"/>
                </a:lnTo>
                <a:lnTo>
                  <a:pt x="1665718" y="0"/>
                </a:lnTo>
                <a:lnTo>
                  <a:pt x="0" y="1665718"/>
                </a:lnTo>
                <a:lnTo>
                  <a:pt x="1665718" y="3331436"/>
                </a:lnTo>
                <a:lnTo>
                  <a:pt x="1922893" y="3331436"/>
                </a:lnTo>
                <a:lnTo>
                  <a:pt x="1965632" y="3331436"/>
                </a:lnTo>
                <a:lnTo>
                  <a:pt x="2222807" y="3331436"/>
                </a:lnTo>
                <a:lnTo>
                  <a:pt x="6578421" y="3331436"/>
                </a:lnTo>
                <a:lnTo>
                  <a:pt x="6835596" y="3331436"/>
                </a:lnTo>
                <a:lnTo>
                  <a:pt x="6878335" y="3331436"/>
                </a:lnTo>
                <a:lnTo>
                  <a:pt x="7135510" y="3331436"/>
                </a:lnTo>
                <a:lnTo>
                  <a:pt x="8801228" y="1665718"/>
                </a:lnTo>
                <a:close/>
              </a:path>
            </a:pathLst>
          </a:cu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五边形 52"/>
          <p:cNvSpPr/>
          <p:nvPr/>
        </p:nvSpPr>
        <p:spPr>
          <a:xfrm flipH="1">
            <a:off x="10721136" y="2788200"/>
            <a:ext cx="1470864" cy="12816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异形滚动简介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7385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异形滚动是轮播图的一种形式。异性滚动中的图片既不像跑马灯轮播那样排成一排，也不像呼吸轮播那样摞在一起，而是错落有致，彼此交叠，如图所示。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70" y="2263775"/>
            <a:ext cx="7972425" cy="388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原理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165860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位置如图所示。</a:t>
            </a:r>
          </a:p>
        </p:txBody>
      </p:sp>
      <p:pic>
        <p:nvPicPr>
          <p:cNvPr id="31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1534795"/>
            <a:ext cx="8480425" cy="320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-位置轮换的算法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可以借助数组实现这个算法。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95" y="1614170"/>
            <a:ext cx="6153150" cy="15811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2295" y="355346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根据轮播图的初始状态设置数组为：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20" y="3952240"/>
            <a:ext cx="1790700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-位置轮换的算法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当点击右按钮时，所有图片的位置将整体向左移动，1号图片将变为居中图片，处于C位置，而0号图片跑到了B位置，用JavaScript代码表示就是：</a:t>
            </a:r>
            <a:endParaRPr lang="zh-CN" sz="2000" b="0">
              <a:latin typeface="Consolas" panose="020B060902020403020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zh-CN" sz="2000">
              <a:latin typeface="Consolas" panose="020B060902020403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20" y="1934845"/>
            <a:ext cx="6207125" cy="605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4525" y="2830195"/>
            <a:ext cx="78149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每个图片的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z-index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值和图片遮罩盒子的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opacity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透明度值：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945" y="3611245"/>
            <a:ext cx="7306310" cy="741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5160" y="481393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/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这两个数组每次也要进行向左轮换，即：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940" y="5501005"/>
            <a:ext cx="4621530" cy="583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HTML结构如下：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190" y="1179830"/>
            <a:ext cx="4210050" cy="541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0" y="1223010"/>
            <a:ext cx="4711065" cy="532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HTML结构如下：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935" y="1402080"/>
            <a:ext cx="5480050" cy="526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在CSS中，我们只需要设置每一个li标签在大容器中居中即可。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45" y="1402080"/>
            <a:ext cx="4093210" cy="537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1402080"/>
            <a:ext cx="420624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原理和布局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7696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页面效果如图所示。</a:t>
            </a:r>
          </a:p>
        </p:txBody>
      </p:sp>
      <p:pic>
        <p:nvPicPr>
          <p:cNvPr id="70" name="图片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05" y="1868170"/>
            <a:ext cx="8378825" cy="3401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2295" y="5651500"/>
            <a:ext cx="109588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跑马灯轮播特效的原理非常简单：多张图片排成一排，形成一队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“小火车”，点击按钮或者小圆点的时候调用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</a:rPr>
              <a:t>animate(</a:t>
            </a:r>
            <a:r>
              <a:rPr 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</a:rPr>
              <a:t>函数使</a:t>
            </a:r>
            <a:r>
              <a:rPr lang="zh-CN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“小火车”进行运动即可。</a:t>
            </a:r>
            <a:endParaRPr lang="zh-CN" altLang="en-US" sz="2000" b="0">
              <a:latin typeface="Consolas" panose="020B0609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在CSS中，我们只需要设置每一个li标签在大容器中居中即可。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820" y="1468120"/>
            <a:ext cx="4654550" cy="4995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-布局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布局结束后，页面效果如图所示。</a:t>
            </a:r>
          </a:p>
        </p:txBody>
      </p:sp>
      <p:pic>
        <p:nvPicPr>
          <p:cNvPr id="227" name="图片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40" y="2060575"/>
            <a:ext cx="8168005" cy="356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程序的完整jQuery代码如下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095" y="1402080"/>
            <a:ext cx="5752465" cy="519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程序的完整jQuery代码如下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85" y="1496695"/>
            <a:ext cx="7233285" cy="5268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程序的完整jQuery代码如下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0" y="2317750"/>
            <a:ext cx="7791450" cy="318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9330690" cy="702945"/>
          </a:xfrm>
        </p:spPr>
        <p:txBody>
          <a:bodyPr/>
          <a:lstStyle/>
          <a:p>
            <a:r>
              <a:rPr lang="en-US"/>
              <a:t>6</a:t>
            </a:r>
            <a:r>
              <a:t>.5 实战案例：异形滚动 </a:t>
            </a:r>
            <a:r>
              <a:rPr lang="en-US"/>
              <a:t>- jQuery代码书写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1033145"/>
            <a:ext cx="10036175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sz="2000">
                <a:latin typeface="Consolas" panose="020B0609020204030204" charset="0"/>
                <a:sym typeface="+mn-ea"/>
              </a:rPr>
              <a:t>程序的完整jQuery代码如下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0" y="1525270"/>
            <a:ext cx="6244590" cy="525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运动基本实现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875665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引入jQuery并书写以下代码：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45" y="1489710"/>
            <a:ext cx="6534150" cy="454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运动基本实现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10236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点击右按钮图片可以进行动画切换了，如图所示。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5" y="2267585"/>
            <a:ext cx="8789670" cy="2596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615" y="406400"/>
            <a:ext cx="10786110" cy="531495"/>
          </a:xfrm>
        </p:spPr>
        <p:txBody>
          <a:bodyPr/>
          <a:lstStyle/>
          <a:p>
            <a:r>
              <a:rPr lang="en-US" cap="none">
                <a:solidFill>
                  <a:schemeClr val="tx1"/>
                </a:solidFill>
                <a:uFillTx/>
              </a:rPr>
              <a:t>6.1 </a:t>
            </a:r>
            <a:r>
              <a:rPr cap="none">
                <a:solidFill>
                  <a:schemeClr val="tx1"/>
                </a:solidFill>
                <a:uFillTx/>
              </a:rPr>
              <a:t>实战案例：跑马灯轮播 </a:t>
            </a:r>
            <a:r>
              <a:rPr lang="en-US" cap="none">
                <a:solidFill>
                  <a:schemeClr val="tx1"/>
                </a:solidFill>
                <a:uFillTx/>
              </a:rPr>
              <a:t>- 图片周而复始轮播问题</a:t>
            </a:r>
          </a:p>
        </p:txBody>
      </p:sp>
      <p:sp>
        <p:nvSpPr>
          <p:cNvPr id="134" name="Freeform 151"/>
          <p:cNvSpPr>
            <a:spLocks noEditPoints="1"/>
          </p:cNvSpPr>
          <p:nvPr/>
        </p:nvSpPr>
        <p:spPr bwMode="auto">
          <a:xfrm>
            <a:off x="390476" y="514762"/>
            <a:ext cx="191818" cy="287160"/>
          </a:xfrm>
          <a:custGeom>
            <a:avLst/>
            <a:gdLst>
              <a:gd name="T0" fmla="*/ 72 w 143"/>
              <a:gd name="T1" fmla="*/ 214 h 214"/>
              <a:gd name="T2" fmla="*/ 96 w 143"/>
              <a:gd name="T3" fmla="*/ 204 h 214"/>
              <a:gd name="T4" fmla="*/ 48 w 143"/>
              <a:gd name="T5" fmla="*/ 204 h 214"/>
              <a:gd name="T6" fmla="*/ 72 w 143"/>
              <a:gd name="T7" fmla="*/ 214 h 214"/>
              <a:gd name="T8" fmla="*/ 105 w 143"/>
              <a:gd name="T9" fmla="*/ 183 h 214"/>
              <a:gd name="T10" fmla="*/ 39 w 143"/>
              <a:gd name="T11" fmla="*/ 183 h 214"/>
              <a:gd name="T12" fmla="*/ 33 w 143"/>
              <a:gd name="T13" fmla="*/ 190 h 214"/>
              <a:gd name="T14" fmla="*/ 39 w 143"/>
              <a:gd name="T15" fmla="*/ 196 h 214"/>
              <a:gd name="T16" fmla="*/ 105 w 143"/>
              <a:gd name="T17" fmla="*/ 196 h 214"/>
              <a:gd name="T18" fmla="*/ 111 w 143"/>
              <a:gd name="T19" fmla="*/ 190 h 214"/>
              <a:gd name="T20" fmla="*/ 105 w 143"/>
              <a:gd name="T21" fmla="*/ 183 h 214"/>
              <a:gd name="T22" fmla="*/ 105 w 143"/>
              <a:gd name="T23" fmla="*/ 164 h 214"/>
              <a:gd name="T24" fmla="*/ 39 w 143"/>
              <a:gd name="T25" fmla="*/ 164 h 214"/>
              <a:gd name="T26" fmla="*/ 33 w 143"/>
              <a:gd name="T27" fmla="*/ 171 h 214"/>
              <a:gd name="T28" fmla="*/ 39 w 143"/>
              <a:gd name="T29" fmla="*/ 177 h 214"/>
              <a:gd name="T30" fmla="*/ 105 w 143"/>
              <a:gd name="T31" fmla="*/ 177 h 214"/>
              <a:gd name="T32" fmla="*/ 111 w 143"/>
              <a:gd name="T33" fmla="*/ 171 h 214"/>
              <a:gd name="T34" fmla="*/ 105 w 143"/>
              <a:gd name="T35" fmla="*/ 164 h 214"/>
              <a:gd name="T36" fmla="*/ 72 w 143"/>
              <a:gd name="T37" fmla="*/ 0 h 214"/>
              <a:gd name="T38" fmla="*/ 0 w 143"/>
              <a:gd name="T39" fmla="*/ 71 h 214"/>
              <a:gd name="T40" fmla="*/ 32 w 143"/>
              <a:gd name="T41" fmla="*/ 138 h 214"/>
              <a:gd name="T42" fmla="*/ 37 w 143"/>
              <a:gd name="T43" fmla="*/ 158 h 214"/>
              <a:gd name="T44" fmla="*/ 107 w 143"/>
              <a:gd name="T45" fmla="*/ 158 h 214"/>
              <a:gd name="T46" fmla="*/ 112 w 143"/>
              <a:gd name="T47" fmla="*/ 138 h 214"/>
              <a:gd name="T48" fmla="*/ 143 w 143"/>
              <a:gd name="T49" fmla="*/ 71 h 214"/>
              <a:gd name="T50" fmla="*/ 72 w 143"/>
              <a:gd name="T51" fmla="*/ 0 h 214"/>
              <a:gd name="T52" fmla="*/ 115 w 143"/>
              <a:gd name="T53" fmla="*/ 84 h 214"/>
              <a:gd name="T54" fmla="*/ 93 w 143"/>
              <a:gd name="T55" fmla="*/ 144 h 214"/>
              <a:gd name="T56" fmla="*/ 92 w 143"/>
              <a:gd name="T57" fmla="*/ 146 h 214"/>
              <a:gd name="T58" fmla="*/ 83 w 143"/>
              <a:gd name="T59" fmla="*/ 146 h 214"/>
              <a:gd name="T60" fmla="*/ 83 w 143"/>
              <a:gd name="T61" fmla="*/ 143 h 214"/>
              <a:gd name="T62" fmla="*/ 98 w 143"/>
              <a:gd name="T63" fmla="*/ 93 h 214"/>
              <a:gd name="T64" fmla="*/ 97 w 143"/>
              <a:gd name="T65" fmla="*/ 93 h 214"/>
              <a:gd name="T66" fmla="*/ 96 w 143"/>
              <a:gd name="T67" fmla="*/ 93 h 214"/>
              <a:gd name="T68" fmla="*/ 85 w 143"/>
              <a:gd name="T69" fmla="*/ 88 h 214"/>
              <a:gd name="T70" fmla="*/ 73 w 143"/>
              <a:gd name="T71" fmla="*/ 93 h 214"/>
              <a:gd name="T72" fmla="*/ 59 w 143"/>
              <a:gd name="T73" fmla="*/ 87 h 214"/>
              <a:gd name="T74" fmla="*/ 45 w 143"/>
              <a:gd name="T75" fmla="*/ 92 h 214"/>
              <a:gd name="T76" fmla="*/ 59 w 143"/>
              <a:gd name="T77" fmla="*/ 143 h 214"/>
              <a:gd name="T78" fmla="*/ 60 w 143"/>
              <a:gd name="T79" fmla="*/ 146 h 214"/>
              <a:gd name="T80" fmla="*/ 50 w 143"/>
              <a:gd name="T81" fmla="*/ 146 h 214"/>
              <a:gd name="T82" fmla="*/ 50 w 143"/>
              <a:gd name="T83" fmla="*/ 144 h 214"/>
              <a:gd name="T84" fmla="*/ 30 w 143"/>
              <a:gd name="T85" fmla="*/ 84 h 214"/>
              <a:gd name="T86" fmla="*/ 29 w 143"/>
              <a:gd name="T87" fmla="*/ 84 h 214"/>
              <a:gd name="T88" fmla="*/ 29 w 143"/>
              <a:gd name="T89" fmla="*/ 83 h 214"/>
              <a:gd name="T90" fmla="*/ 29 w 143"/>
              <a:gd name="T91" fmla="*/ 82 h 214"/>
              <a:gd name="T92" fmla="*/ 29 w 143"/>
              <a:gd name="T93" fmla="*/ 82 h 214"/>
              <a:gd name="T94" fmla="*/ 30 w 143"/>
              <a:gd name="T95" fmla="*/ 76 h 214"/>
              <a:gd name="T96" fmla="*/ 37 w 143"/>
              <a:gd name="T97" fmla="*/ 77 h 214"/>
              <a:gd name="T98" fmla="*/ 37 w 143"/>
              <a:gd name="T99" fmla="*/ 77 h 214"/>
              <a:gd name="T100" fmla="*/ 45 w 143"/>
              <a:gd name="T101" fmla="*/ 82 h 214"/>
              <a:gd name="T102" fmla="*/ 56 w 143"/>
              <a:gd name="T103" fmla="*/ 77 h 214"/>
              <a:gd name="T104" fmla="*/ 60 w 143"/>
              <a:gd name="T105" fmla="*/ 75 h 214"/>
              <a:gd name="T106" fmla="*/ 63 w 143"/>
              <a:gd name="T107" fmla="*/ 77 h 214"/>
              <a:gd name="T108" fmla="*/ 73 w 143"/>
              <a:gd name="T109" fmla="*/ 83 h 214"/>
              <a:gd name="T110" fmla="*/ 82 w 143"/>
              <a:gd name="T111" fmla="*/ 78 h 214"/>
              <a:gd name="T112" fmla="*/ 86 w 143"/>
              <a:gd name="T113" fmla="*/ 76 h 214"/>
              <a:gd name="T114" fmla="*/ 90 w 143"/>
              <a:gd name="T115" fmla="*/ 78 h 214"/>
              <a:gd name="T116" fmla="*/ 97 w 143"/>
              <a:gd name="T117" fmla="*/ 83 h 214"/>
              <a:gd name="T118" fmla="*/ 97 w 143"/>
              <a:gd name="T119" fmla="*/ 83 h 214"/>
              <a:gd name="T120" fmla="*/ 107 w 143"/>
              <a:gd name="T121" fmla="*/ 78 h 214"/>
              <a:gd name="T122" fmla="*/ 114 w 143"/>
              <a:gd name="T123" fmla="*/ 77 h 214"/>
              <a:gd name="T124" fmla="*/ 115 w 143"/>
              <a:gd name="T125" fmla="*/ 8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3" h="214">
                <a:moveTo>
                  <a:pt x="72" y="214"/>
                </a:moveTo>
                <a:cubicBezTo>
                  <a:pt x="82" y="214"/>
                  <a:pt x="91" y="210"/>
                  <a:pt x="96" y="204"/>
                </a:cubicBezTo>
                <a:cubicBezTo>
                  <a:pt x="48" y="204"/>
                  <a:pt x="48" y="204"/>
                  <a:pt x="48" y="204"/>
                </a:cubicBezTo>
                <a:cubicBezTo>
                  <a:pt x="53" y="210"/>
                  <a:pt x="62" y="214"/>
                  <a:pt x="72" y="214"/>
                </a:cubicBezTo>
                <a:close/>
                <a:moveTo>
                  <a:pt x="105" y="183"/>
                </a:moveTo>
                <a:cubicBezTo>
                  <a:pt x="39" y="183"/>
                  <a:pt x="39" y="183"/>
                  <a:pt x="39" y="183"/>
                </a:cubicBezTo>
                <a:cubicBezTo>
                  <a:pt x="35" y="183"/>
                  <a:pt x="33" y="186"/>
                  <a:pt x="33" y="190"/>
                </a:cubicBezTo>
                <a:cubicBezTo>
                  <a:pt x="33" y="193"/>
                  <a:pt x="35" y="196"/>
                  <a:pt x="39" y="196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8" y="196"/>
                  <a:pt x="111" y="193"/>
                  <a:pt x="111" y="190"/>
                </a:cubicBezTo>
                <a:cubicBezTo>
                  <a:pt x="111" y="186"/>
                  <a:pt x="108" y="183"/>
                  <a:pt x="105" y="183"/>
                </a:cubicBezTo>
                <a:close/>
                <a:moveTo>
                  <a:pt x="105" y="164"/>
                </a:moveTo>
                <a:cubicBezTo>
                  <a:pt x="39" y="164"/>
                  <a:pt x="39" y="164"/>
                  <a:pt x="39" y="164"/>
                </a:cubicBezTo>
                <a:cubicBezTo>
                  <a:pt x="35" y="164"/>
                  <a:pt x="33" y="167"/>
                  <a:pt x="33" y="171"/>
                </a:cubicBezTo>
                <a:cubicBezTo>
                  <a:pt x="33" y="174"/>
                  <a:pt x="35" y="177"/>
                  <a:pt x="39" y="177"/>
                </a:cubicBezTo>
                <a:cubicBezTo>
                  <a:pt x="105" y="177"/>
                  <a:pt x="105" y="177"/>
                  <a:pt x="105" y="177"/>
                </a:cubicBezTo>
                <a:cubicBezTo>
                  <a:pt x="108" y="177"/>
                  <a:pt x="111" y="174"/>
                  <a:pt x="111" y="171"/>
                </a:cubicBezTo>
                <a:cubicBezTo>
                  <a:pt x="111" y="167"/>
                  <a:pt x="108" y="164"/>
                  <a:pt x="105" y="164"/>
                </a:cubicBezTo>
                <a:close/>
                <a:moveTo>
                  <a:pt x="72" y="0"/>
                </a:moveTo>
                <a:cubicBezTo>
                  <a:pt x="32" y="0"/>
                  <a:pt x="0" y="32"/>
                  <a:pt x="0" y="71"/>
                </a:cubicBezTo>
                <a:cubicBezTo>
                  <a:pt x="0" y="98"/>
                  <a:pt x="19" y="117"/>
                  <a:pt x="32" y="138"/>
                </a:cubicBezTo>
                <a:cubicBezTo>
                  <a:pt x="35" y="144"/>
                  <a:pt x="37" y="158"/>
                  <a:pt x="37" y="158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107" y="158"/>
                  <a:pt x="109" y="144"/>
                  <a:pt x="112" y="138"/>
                </a:cubicBezTo>
                <a:cubicBezTo>
                  <a:pt x="125" y="117"/>
                  <a:pt x="143" y="98"/>
                  <a:pt x="143" y="71"/>
                </a:cubicBezTo>
                <a:cubicBezTo>
                  <a:pt x="143" y="32"/>
                  <a:pt x="111" y="0"/>
                  <a:pt x="72" y="0"/>
                </a:cubicBezTo>
                <a:close/>
                <a:moveTo>
                  <a:pt x="115" y="84"/>
                </a:moveTo>
                <a:cubicBezTo>
                  <a:pt x="102" y="100"/>
                  <a:pt x="95" y="120"/>
                  <a:pt x="93" y="144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5" y="124"/>
                  <a:pt x="90" y="107"/>
                  <a:pt x="98" y="93"/>
                </a:cubicBezTo>
                <a:cubicBezTo>
                  <a:pt x="97" y="93"/>
                  <a:pt x="97" y="93"/>
                  <a:pt x="97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2"/>
                  <a:pt x="89" y="92"/>
                  <a:pt x="85" y="88"/>
                </a:cubicBezTo>
                <a:cubicBezTo>
                  <a:pt x="82" y="91"/>
                  <a:pt x="77" y="93"/>
                  <a:pt x="73" y="93"/>
                </a:cubicBezTo>
                <a:cubicBezTo>
                  <a:pt x="68" y="93"/>
                  <a:pt x="63" y="91"/>
                  <a:pt x="59" y="87"/>
                </a:cubicBezTo>
                <a:cubicBezTo>
                  <a:pt x="55" y="90"/>
                  <a:pt x="50" y="92"/>
                  <a:pt x="45" y="92"/>
                </a:cubicBezTo>
                <a:cubicBezTo>
                  <a:pt x="57" y="114"/>
                  <a:pt x="59" y="137"/>
                  <a:pt x="59" y="143"/>
                </a:cubicBezTo>
                <a:cubicBezTo>
                  <a:pt x="60" y="146"/>
                  <a:pt x="60" y="146"/>
                  <a:pt x="6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49" y="135"/>
                  <a:pt x="46" y="107"/>
                  <a:pt x="30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3"/>
                  <a:pt x="29" y="83"/>
                  <a:pt x="29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0"/>
                  <a:pt x="28" y="77"/>
                  <a:pt x="30" y="76"/>
                </a:cubicBezTo>
                <a:cubicBezTo>
                  <a:pt x="32" y="74"/>
                  <a:pt x="35" y="75"/>
                  <a:pt x="37" y="77"/>
                </a:cubicBezTo>
                <a:cubicBezTo>
                  <a:pt x="37" y="77"/>
                  <a:pt x="37" y="77"/>
                  <a:pt x="37" y="77"/>
                </a:cubicBezTo>
                <a:cubicBezTo>
                  <a:pt x="39" y="80"/>
                  <a:pt x="42" y="82"/>
                  <a:pt x="45" y="82"/>
                </a:cubicBezTo>
                <a:cubicBezTo>
                  <a:pt x="48" y="82"/>
                  <a:pt x="52" y="81"/>
                  <a:pt x="56" y="77"/>
                </a:cubicBezTo>
                <a:cubicBezTo>
                  <a:pt x="57" y="76"/>
                  <a:pt x="58" y="75"/>
                  <a:pt x="60" y="75"/>
                </a:cubicBezTo>
                <a:cubicBezTo>
                  <a:pt x="61" y="76"/>
                  <a:pt x="62" y="76"/>
                  <a:pt x="63" y="77"/>
                </a:cubicBezTo>
                <a:cubicBezTo>
                  <a:pt x="67" y="81"/>
                  <a:pt x="70" y="83"/>
                  <a:pt x="73" y="83"/>
                </a:cubicBezTo>
                <a:cubicBezTo>
                  <a:pt x="77" y="83"/>
                  <a:pt x="80" y="80"/>
                  <a:pt x="82" y="78"/>
                </a:cubicBezTo>
                <a:cubicBezTo>
                  <a:pt x="83" y="77"/>
                  <a:pt x="84" y="76"/>
                  <a:pt x="86" y="76"/>
                </a:cubicBezTo>
                <a:cubicBezTo>
                  <a:pt x="87" y="76"/>
                  <a:pt x="89" y="77"/>
                  <a:pt x="90" y="78"/>
                </a:cubicBezTo>
                <a:cubicBezTo>
                  <a:pt x="91" y="80"/>
                  <a:pt x="93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101" y="83"/>
                  <a:pt x="104" y="81"/>
                  <a:pt x="107" y="78"/>
                </a:cubicBezTo>
                <a:cubicBezTo>
                  <a:pt x="109" y="76"/>
                  <a:pt x="112" y="75"/>
                  <a:pt x="114" y="77"/>
                </a:cubicBezTo>
                <a:cubicBezTo>
                  <a:pt x="116" y="79"/>
                  <a:pt x="116" y="82"/>
                  <a:pt x="115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2295" y="1076960"/>
            <a:ext cx="11504930" cy="614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70000"/>
              </a:lnSpc>
            </a:pPr>
            <a:r>
              <a:rPr sz="2000" b="0">
                <a:latin typeface="Consolas" panose="020B0609020204030204" charset="0"/>
                <a:ea typeface="宋体" panose="02010600030101010101" pitchFamily="2" charset="-122"/>
              </a:rPr>
              <a:t>当多次点击右按钮将图片切换到最后一张时，轮播出现了问题，如图所示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2295" y="5396865"/>
            <a:ext cx="109588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</a:pPr>
            <a:r>
              <a:rPr lang="zh-CN" altLang="en-US" sz="2000" b="0">
                <a:latin typeface="Consolas" panose="020B0609020204030204" charset="0"/>
                <a:ea typeface="宋体" panose="02010600030101010101" pitchFamily="2" charset="-122"/>
                <a:cs typeface="Times New Roman" panose="02020603050405020304" charset="0"/>
              </a:rPr>
              <a:t>出现问题的原因很简单：信号量永远是自增的，依次变为0、1、2、3、4、5、6……。但事实上，由于图片只有5张，所以信号合法取值是0、1、2、3、4。当信号量大于4的时候，应该重置0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927225"/>
            <a:ext cx="8711565" cy="255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FFFFFF"/>
      </a:dk2>
      <a:lt2>
        <a:srgbClr val="18B4C3"/>
      </a:lt2>
      <a:accent1>
        <a:srgbClr val="BD0000"/>
      </a:accent1>
      <a:accent2>
        <a:srgbClr val="FFC000"/>
      </a:accent2>
      <a:accent3>
        <a:srgbClr val="40464A"/>
      </a:accent3>
      <a:accent4>
        <a:srgbClr val="9CC35D"/>
      </a:accent4>
      <a:accent5>
        <a:srgbClr val="FFFFFF"/>
      </a:accent5>
      <a:accent6>
        <a:srgbClr val="FF6600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Microsoft Office PowerPoint</Application>
  <PresentationFormat>宽屏</PresentationFormat>
  <Paragraphs>206</Paragraphs>
  <Slides>65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Swis721 Lt BT</vt:lpstr>
      <vt:lpstr>宋体</vt:lpstr>
      <vt:lpstr>微软雅黑</vt:lpstr>
      <vt:lpstr>Agency FB</vt:lpstr>
      <vt:lpstr>Arial</vt:lpstr>
      <vt:lpstr>Calibri</vt:lpstr>
      <vt:lpstr>Consolas</vt:lpstr>
      <vt:lpstr>LilyUPC</vt:lpstr>
      <vt:lpstr>Times New Roman</vt:lpstr>
      <vt:lpstr>Office 主题​​</vt:lpstr>
      <vt:lpstr>PowerPoint 演示文稿</vt:lpstr>
      <vt:lpstr>PowerPoint 演示文稿</vt:lpstr>
      <vt:lpstr>PowerPoint 演示文稿</vt:lpstr>
      <vt:lpstr>6.1 实战案例：跑马灯轮播 - 原理和布局</vt:lpstr>
      <vt:lpstr>6.1 实战案例：跑马灯轮播 - 原理和布局</vt:lpstr>
      <vt:lpstr>6.1 实战案例：跑马灯轮播 - 原理和布局</vt:lpstr>
      <vt:lpstr>6.1 实战案例：跑马灯轮播 - 运动基本实现</vt:lpstr>
      <vt:lpstr>6.1 实战案例：跑马灯轮播 - 运动基本实现</vt:lpstr>
      <vt:lpstr>6.1 实战案例：跑马灯轮播 - 图片周而复始轮播问题</vt:lpstr>
      <vt:lpstr>6.1 实战案例：跑马灯轮播 - 图片周而复始轮播问题</vt:lpstr>
      <vt:lpstr>6.1 实战案例：跑马灯轮播 - 图片周而复始轮播问题</vt:lpstr>
      <vt:lpstr>6.1 实战案例：跑马灯轮播 -无缝轮播的实现</vt:lpstr>
      <vt:lpstr>6.1 实战案例：跑马灯轮播 -无缝轮播的实现</vt:lpstr>
      <vt:lpstr>6.1 实战案例：跑马灯轮播 -左按钮的事件监听</vt:lpstr>
      <vt:lpstr>6.1 实战案例：跑马灯轮播 - 小圆点的事件监听</vt:lpstr>
      <vt:lpstr>6.1 实战案例：跑马灯轮播 - 自动轮播</vt:lpstr>
      <vt:lpstr>6.1 实战案例：跑马灯轮播 - 防止动画积累</vt:lpstr>
      <vt:lpstr>6.1 实战案例：跑马灯轮播 - 完整代码</vt:lpstr>
      <vt:lpstr>6.1 实战案例：跑马灯轮播 - 完整代码</vt:lpstr>
      <vt:lpstr>PowerPoint 演示文稿</vt:lpstr>
      <vt:lpstr>6.2 实战案例：呼吸轮播 - 原理和布局</vt:lpstr>
      <vt:lpstr>6.2 实战案例：呼吸轮播 - 原理和布局</vt:lpstr>
      <vt:lpstr>6.2 实战案例：呼吸轮播 - 原理和布局</vt:lpstr>
      <vt:lpstr>6.2 实战案例：呼吸轮播 - 原理和布局</vt:lpstr>
      <vt:lpstr>6.2 实战案例：呼吸轮播 - 原理和布局</vt:lpstr>
      <vt:lpstr>6.2 实战案例：呼吸轮播 - jQuery代码书写</vt:lpstr>
      <vt:lpstr>6.2 实战案例：呼吸轮播 - jQuery代码书写</vt:lpstr>
      <vt:lpstr>6.2 实战案例：呼吸轮播 - 图片周而复始的实现</vt:lpstr>
      <vt:lpstr>6.2 实战案例：呼吸轮播 - 图片周而复始的实现</vt:lpstr>
      <vt:lpstr>6.2 实战案例：呼吸轮播 - 小圆点的事件监听</vt:lpstr>
      <vt:lpstr>6.2 实战案例：呼吸轮播 - 小圆点的事件监听</vt:lpstr>
      <vt:lpstr>6.2 实战案例：呼吸轮播 - 完整代码</vt:lpstr>
      <vt:lpstr>6.2 实战案例：呼吸轮播 - 完整代码</vt:lpstr>
      <vt:lpstr>PowerPoint 演示文稿</vt:lpstr>
      <vt:lpstr>6.3 实战案例：带有缩略图的呼吸轮播 - 特效业务</vt:lpstr>
      <vt:lpstr>6.3 实战案例：带有缩略图的呼吸轮播 - 原理模型</vt:lpstr>
      <vt:lpstr>6.3 实战案例：带有缩略图的呼吸轮播 - 布局</vt:lpstr>
      <vt:lpstr>6.3 实战案例：带有缩略图的呼吸轮播 - 布局</vt:lpstr>
      <vt:lpstr>6.3 实战案例：带有缩略图的呼吸轮播 - 布局</vt:lpstr>
      <vt:lpstr>6.3 实战案例：带有缩略图的呼吸轮播 - 布局</vt:lpstr>
      <vt:lpstr>6.3 实战案例：带有缩略图的呼吸轮播 - jQuery代码书写</vt:lpstr>
      <vt:lpstr>6.3 实战案例：带有缩略图的呼吸轮播 - jQuery代码书写</vt:lpstr>
      <vt:lpstr>6.3 实战案例：带有缩略图的呼吸轮播 - jQuery代码书写</vt:lpstr>
      <vt:lpstr>PowerPoint 演示文稿</vt:lpstr>
      <vt:lpstr>6.4 实战案例：手风琴特效 - 特效原理</vt:lpstr>
      <vt:lpstr>6.4 实战案例：手风琴特效 - 特效原理</vt:lpstr>
      <vt:lpstr>6.4 实战案例：手风琴特效 - 布局</vt:lpstr>
      <vt:lpstr>6.4 实战案例：手风琴特效 - 布局</vt:lpstr>
      <vt:lpstr>6.4 实战案例：手风琴特效 - 布局</vt:lpstr>
      <vt:lpstr>6.4 实战案例：手风琴特效 - jQuery代码书写</vt:lpstr>
      <vt:lpstr>6.4 实战案例：手风琴特效 - jQuery代码书写</vt:lpstr>
      <vt:lpstr>PowerPoint 演示文稿</vt:lpstr>
      <vt:lpstr>6.5 实战案例：异形滚动 - 异形滚动简介</vt:lpstr>
      <vt:lpstr>6.5 实战案例：异形滚动 - 原理</vt:lpstr>
      <vt:lpstr>6.5 实战案例：异形滚动 -位置轮换的算法</vt:lpstr>
      <vt:lpstr>6.5 实战案例：异形滚动 -位置轮换的算法</vt:lpstr>
      <vt:lpstr>6.5 实战案例：异形滚动 -布局</vt:lpstr>
      <vt:lpstr>6.5 实战案例：异形滚动 -布局</vt:lpstr>
      <vt:lpstr>6.5 实战案例：异形滚动 -布局</vt:lpstr>
      <vt:lpstr>6.5 实战案例：异形滚动 -布局</vt:lpstr>
      <vt:lpstr>6.5 实战案例：异形滚动 -布局</vt:lpstr>
      <vt:lpstr>6.5 实战案例：异形滚动 - jQuery代码书写</vt:lpstr>
      <vt:lpstr>6.5 实战案例：异形滚动 - jQuery代码书写</vt:lpstr>
      <vt:lpstr>6.5 实战案例：异形滚动 - jQuery代码书写</vt:lpstr>
      <vt:lpstr>6.5 实战案例：异形滚动 - jQuery代码书写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Danny</cp:lastModifiedBy>
  <cp:revision>915</cp:revision>
  <dcterms:created xsi:type="dcterms:W3CDTF">2015-04-24T01:01:00Z</dcterms:created>
  <dcterms:modified xsi:type="dcterms:W3CDTF">2018-11-29T11:10:37Z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2052-11.1.0.8135</vt:lpwstr>
  </property>
</Properties>
</file>